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9" r:id="rId2"/>
    <p:sldId id="306" r:id="rId3"/>
    <p:sldId id="274" r:id="rId4"/>
    <p:sldId id="305" r:id="rId5"/>
    <p:sldId id="307" r:id="rId6"/>
    <p:sldId id="310" r:id="rId7"/>
    <p:sldId id="311" r:id="rId8"/>
    <p:sldId id="312" r:id="rId9"/>
    <p:sldId id="314" r:id="rId10"/>
    <p:sldId id="313" r:id="rId11"/>
    <p:sldId id="315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46" autoAdjust="0"/>
  </p:normalViewPr>
  <p:slideViewPr>
    <p:cSldViewPr>
      <p:cViewPr>
        <p:scale>
          <a:sx n="90" d="100"/>
          <a:sy n="90" d="100"/>
        </p:scale>
        <p:origin x="-5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576B8-3C32-4BB1-8BCF-163B32A38282}" type="datetimeFigureOut">
              <a:rPr lang="es-MX" smtClean="0"/>
              <a:t>24/09/2019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BA9A8-BF44-478D-813A-2921A2A2DD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6340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BA9A8-BF44-478D-813A-2921A2A2DD8F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3839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C5D6-3AB4-4D78-ADF1-C752EB486A4B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7659-10BB-474F-A401-1B10EEDF324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C5D6-3AB4-4D78-ADF1-C752EB486A4B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7659-10BB-474F-A401-1B10EEDF324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C5D6-3AB4-4D78-ADF1-C752EB486A4B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7659-10BB-474F-A401-1B10EEDF324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C5D6-3AB4-4D78-ADF1-C752EB486A4B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7659-10BB-474F-A401-1B10EEDF324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C5D6-3AB4-4D78-ADF1-C752EB486A4B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7659-10BB-474F-A401-1B10EEDF324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C5D6-3AB4-4D78-ADF1-C752EB486A4B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7659-10BB-474F-A401-1B10EEDF324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C5D6-3AB4-4D78-ADF1-C752EB486A4B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7659-10BB-474F-A401-1B10EEDF324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C5D6-3AB4-4D78-ADF1-C752EB486A4B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7659-10BB-474F-A401-1B10EEDF324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C5D6-3AB4-4D78-ADF1-C752EB486A4B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7659-10BB-474F-A401-1B10EEDF324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C5D6-3AB4-4D78-ADF1-C752EB486A4B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7659-10BB-474F-A401-1B10EEDF324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C5D6-3AB4-4D78-ADF1-C752EB486A4B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7659-10BB-474F-A401-1B10EEDF324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CC5D6-3AB4-4D78-ADF1-C752EB486A4B}" type="datetimeFigureOut">
              <a:rPr lang="es-MX" smtClean="0"/>
              <a:pPr/>
              <a:t>24/09/2019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27659-10BB-474F-A401-1B10EEDF324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692696"/>
            <a:ext cx="5688632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627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s-MX" sz="3000" dirty="0" smtClean="0"/>
              <a:t>EN BASE A LO OBSERVADO EN LAS DIFERENTES VIAS DE COMUNICACIÓN CON LOS SOCIOS LA COMISION DE HONOR Y JUSTICIA HA DETERMINADO:</a:t>
            </a:r>
            <a:endParaRPr lang="es-MX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MX" sz="2800" dirty="0" smtClean="0"/>
              <a:t>EL SOCIO DESCONOCE EN BUENA MEDIDA LOS ESTATUTOS QUE RIGEN A LA ORGANIZACIÓN</a:t>
            </a:r>
            <a:r>
              <a:rPr lang="es-MX" sz="2800" dirty="0" smtClean="0"/>
              <a:t>.</a:t>
            </a:r>
          </a:p>
          <a:p>
            <a:pPr marL="0" indent="0">
              <a:buNone/>
            </a:pPr>
            <a:endParaRPr lang="es-MX" sz="2800" b="1" dirty="0" smtClean="0"/>
          </a:p>
          <a:p>
            <a:pPr marL="0" indent="0">
              <a:buNone/>
            </a:pPr>
            <a:r>
              <a:rPr lang="es-MX" sz="2800" dirty="0" smtClean="0"/>
              <a:t>POR </a:t>
            </a:r>
            <a:r>
              <a:rPr lang="es-MX" sz="2800" dirty="0" smtClean="0"/>
              <a:t>LO CUAL RECOMIENDA: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2800" dirty="0" smtClean="0"/>
              <a:t> CAPACITACION ACERCA DEL CONOCIMIENTO DE LOS ESTATUTOS DE NUESTRO </a:t>
            </a:r>
            <a:r>
              <a:rPr lang="es-MX" sz="2800" dirty="0" smtClean="0"/>
              <a:t>SINDICATO</a:t>
            </a:r>
          </a:p>
          <a:p>
            <a:pPr marL="0" indent="0" algn="just">
              <a:buNone/>
            </a:pPr>
            <a:endParaRPr lang="es-MX" sz="28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2800" dirty="0"/>
              <a:t> </a:t>
            </a:r>
            <a:r>
              <a:rPr lang="es-MX" sz="2800" dirty="0" smtClean="0"/>
              <a:t>LO QUE CONTRIBUIRIA EN BUENA MEDIDA A DISMINUIR LAS SANCIONES POR FALTAS A LAS NORMAS QUE RIGEN AL F.U.T.V.</a:t>
            </a:r>
            <a:endParaRPr lang="es-MX" sz="2800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589750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GRACIAS POR SU ATENCION.</a:t>
            </a:r>
            <a:endParaRPr lang="es-MX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605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722313" y="2420888"/>
            <a:ext cx="7772400" cy="1656184"/>
          </a:xfrm>
        </p:spPr>
        <p:txBody>
          <a:bodyPr>
            <a:noAutofit/>
          </a:bodyPr>
          <a:lstStyle/>
          <a:p>
            <a:pPr algn="ctr"/>
            <a:r>
              <a:rPr lang="es-MX" sz="5400" b="0" dirty="0" smtClean="0">
                <a:latin typeface="Algerian" panose="04020705040A02060702" pitchFamily="82" charset="0"/>
              </a:rPr>
              <a:t>Comité </a:t>
            </a:r>
            <a:br>
              <a:rPr lang="es-MX" sz="5400" b="0" dirty="0" smtClean="0">
                <a:latin typeface="Algerian" panose="04020705040A02060702" pitchFamily="82" charset="0"/>
              </a:rPr>
            </a:br>
            <a:r>
              <a:rPr lang="es-MX" sz="5400" b="0" dirty="0" smtClean="0">
                <a:latin typeface="Algerian" panose="04020705040A02060702" pitchFamily="82" charset="0"/>
              </a:rPr>
              <a:t> de honor y justicia</a:t>
            </a:r>
            <a:endParaRPr lang="es-MX" sz="5400" b="0" dirty="0">
              <a:latin typeface="Algerian" panose="04020705040A02060702" pitchFamily="82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8726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ángulo redondeado 1"/>
          <p:cNvSpPr>
            <a:spLocks noChangeArrowheads="1"/>
          </p:cNvSpPr>
          <p:nvPr/>
        </p:nvSpPr>
        <p:spPr bwMode="auto">
          <a:xfrm>
            <a:off x="2555776" y="692696"/>
            <a:ext cx="4176464" cy="5937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SECRETARIO GENERAL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ING. HECTOR A. FERNANDEZ ZAPATA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843808" y="0"/>
            <a:ext cx="3555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ORGANIGRAMA COMITÉ EJECUTIVO</a:t>
            </a:r>
            <a:endParaRPr lang="es-MX" dirty="0"/>
          </a:p>
        </p:txBody>
      </p:sp>
      <p:sp>
        <p:nvSpPr>
          <p:cNvPr id="1027" name="Rectángulo 2"/>
          <p:cNvSpPr>
            <a:spLocks noChangeArrowheads="1"/>
          </p:cNvSpPr>
          <p:nvPr/>
        </p:nvSpPr>
        <p:spPr bwMode="auto">
          <a:xfrm>
            <a:off x="179512" y="2204864"/>
            <a:ext cx="903287" cy="685800"/>
          </a:xfrm>
          <a:prstGeom prst="rect">
            <a:avLst/>
          </a:prstGeom>
          <a:solidFill>
            <a:srgbClr val="FFFFFF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SECRETARIO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DEL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INTERIOR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ángulo 3"/>
          <p:cNvSpPr>
            <a:spLocks noChangeArrowheads="1"/>
          </p:cNvSpPr>
          <p:nvPr/>
        </p:nvSpPr>
        <p:spPr bwMode="auto">
          <a:xfrm>
            <a:off x="1187624" y="2204864"/>
            <a:ext cx="939800" cy="685800"/>
          </a:xfrm>
          <a:prstGeom prst="rect">
            <a:avLst/>
          </a:prstGeom>
          <a:solidFill>
            <a:srgbClr val="FFFFFF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SECRETARIO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CONFLICTOS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ángulo 4"/>
          <p:cNvSpPr>
            <a:spLocks noChangeArrowheads="1"/>
          </p:cNvSpPr>
          <p:nvPr/>
        </p:nvSpPr>
        <p:spPr bwMode="auto">
          <a:xfrm>
            <a:off x="2267744" y="2204864"/>
            <a:ext cx="963612" cy="685800"/>
          </a:xfrm>
          <a:prstGeom prst="rect">
            <a:avLst/>
          </a:prstGeom>
          <a:solidFill>
            <a:srgbClr val="FFFFFF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SECRETARIO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TESORERO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ángulo 5"/>
          <p:cNvSpPr>
            <a:spLocks noChangeArrowheads="1"/>
          </p:cNvSpPr>
          <p:nvPr/>
        </p:nvSpPr>
        <p:spPr bwMode="auto">
          <a:xfrm>
            <a:off x="3347864" y="2204864"/>
            <a:ext cx="1033463" cy="720080"/>
          </a:xfrm>
          <a:prstGeom prst="rect">
            <a:avLst/>
          </a:prstGeom>
          <a:solidFill>
            <a:srgbClr val="FFFFFF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SECRETARIO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ORG. Y PROP. PPROP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ángulo 6"/>
          <p:cNvSpPr>
            <a:spLocks noChangeArrowheads="1"/>
          </p:cNvSpPr>
          <p:nvPr/>
        </p:nvSpPr>
        <p:spPr bwMode="auto">
          <a:xfrm>
            <a:off x="4932040" y="2204864"/>
            <a:ext cx="939800" cy="685800"/>
          </a:xfrm>
          <a:prstGeom prst="rect">
            <a:avLst/>
          </a:prstGeom>
          <a:solidFill>
            <a:srgbClr val="FFFFFF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SECRETARIO DEL EXTERIOR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ángulo 7"/>
          <p:cNvSpPr>
            <a:spLocks noChangeArrowheads="1"/>
          </p:cNvSpPr>
          <p:nvPr/>
        </p:nvSpPr>
        <p:spPr bwMode="auto">
          <a:xfrm>
            <a:off x="5940152" y="2204864"/>
            <a:ext cx="941388" cy="685800"/>
          </a:xfrm>
          <a:prstGeom prst="rect">
            <a:avLst/>
          </a:prstGeom>
          <a:solidFill>
            <a:srgbClr val="FFFFFF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SECRETARIO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DE ACCION CULT. Y DEP.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Rectángulo 8"/>
          <p:cNvSpPr>
            <a:spLocks noChangeArrowheads="1"/>
          </p:cNvSpPr>
          <p:nvPr/>
        </p:nvSpPr>
        <p:spPr bwMode="auto">
          <a:xfrm>
            <a:off x="6948264" y="2204864"/>
            <a:ext cx="952500" cy="685800"/>
          </a:xfrm>
          <a:prstGeom prst="rect">
            <a:avLst/>
          </a:prstGeom>
          <a:solidFill>
            <a:srgbClr val="FFFFFF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SECRETARIO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DE ACT. 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ACUERDOS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ángulo 9"/>
          <p:cNvSpPr>
            <a:spLocks noChangeArrowheads="1"/>
          </p:cNvSpPr>
          <p:nvPr/>
        </p:nvSpPr>
        <p:spPr bwMode="auto">
          <a:xfrm>
            <a:off x="7956376" y="2204864"/>
            <a:ext cx="987425" cy="685800"/>
          </a:xfrm>
          <a:prstGeom prst="rect">
            <a:avLst/>
          </a:prstGeom>
          <a:solidFill>
            <a:srgbClr val="FFFFFF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SECRETARIO DE INF. 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PRENSA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060450" y="3562350"/>
            <a:ext cx="828675" cy="314325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COMITES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409575" y="4229100"/>
            <a:ext cx="971550" cy="68897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COMITÉ 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HONOR 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JUSTICIA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1520825" y="4229100"/>
            <a:ext cx="971550" cy="588963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COMITÉ DE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VIGILANCIA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3692525" y="3562350"/>
            <a:ext cx="920750" cy="314325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SECCIONES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2720975" y="4284663"/>
            <a:ext cx="97155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SECCION DE DEFUNCION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4552950" y="4284663"/>
            <a:ext cx="971550" cy="633412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SECCION DE AUTOASEG.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2267744" y="5589240"/>
            <a:ext cx="1019175" cy="554038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SECCION  DE ADQUISIONES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5364088" y="5589240"/>
            <a:ext cx="971550" cy="923925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SECCION DE ATENCION A SOCIOS EN PLENITUD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3779912" y="5589240"/>
            <a:ext cx="971550" cy="446088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SECCION DE SALUD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6356350" y="4284663"/>
            <a:ext cx="97155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UNIDAD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DEPORTIVA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7668344" y="4293097"/>
            <a:ext cx="1231900" cy="792088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COORDINACION DE LAS SECCIONES FORANEAS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25 Conector recto"/>
          <p:cNvCxnSpPr/>
          <p:nvPr/>
        </p:nvCxnSpPr>
        <p:spPr>
          <a:xfrm>
            <a:off x="827584" y="1628800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>
            <a:off x="899592" y="4077072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>
            <a:off x="3563888" y="4077072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2771800" y="5229200"/>
            <a:ext cx="3024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1619672" y="3356992"/>
            <a:ext cx="59766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7020272" y="400506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2699792" y="1628800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>
            <a:off x="3851920" y="162880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>
            <a:off x="5364088" y="162880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6372200" y="162880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2699792" y="162880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>
            <a:off x="7380312" y="162880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>
            <a:off x="8316416" y="162880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1619672" y="162880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827584" y="162880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>
            <a:off x="1619672" y="33569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>
            <a:stCxn id="1035" idx="2"/>
          </p:cNvCxnSpPr>
          <p:nvPr/>
        </p:nvCxnSpPr>
        <p:spPr>
          <a:xfrm>
            <a:off x="1474788" y="3876675"/>
            <a:ext cx="868" cy="2003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>
            <a:endCxn id="1036" idx="0"/>
          </p:cNvCxnSpPr>
          <p:nvPr/>
        </p:nvCxnSpPr>
        <p:spPr>
          <a:xfrm flipH="1">
            <a:off x="895350" y="4077072"/>
            <a:ext cx="4242" cy="152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/>
          <p:nvPr/>
        </p:nvCxnSpPr>
        <p:spPr>
          <a:xfrm flipH="1">
            <a:off x="3563888" y="4077072"/>
            <a:ext cx="424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>
            <a:off x="4716016" y="407707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"/>
          <p:cNvCxnSpPr/>
          <p:nvPr/>
        </p:nvCxnSpPr>
        <p:spPr>
          <a:xfrm>
            <a:off x="4139952" y="33569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>
            <a:endCxn id="1037" idx="0"/>
          </p:cNvCxnSpPr>
          <p:nvPr/>
        </p:nvCxnSpPr>
        <p:spPr>
          <a:xfrm>
            <a:off x="1979712" y="4077072"/>
            <a:ext cx="26888" cy="152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"/>
          <p:cNvCxnSpPr/>
          <p:nvPr/>
        </p:nvCxnSpPr>
        <p:spPr>
          <a:xfrm>
            <a:off x="7020272" y="400506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Conector recto"/>
          <p:cNvCxnSpPr/>
          <p:nvPr/>
        </p:nvCxnSpPr>
        <p:spPr>
          <a:xfrm>
            <a:off x="8172400" y="400506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Conector recto"/>
          <p:cNvCxnSpPr/>
          <p:nvPr/>
        </p:nvCxnSpPr>
        <p:spPr>
          <a:xfrm>
            <a:off x="7596336" y="3356992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Conector recto"/>
          <p:cNvCxnSpPr>
            <a:endCxn id="1041" idx="0"/>
          </p:cNvCxnSpPr>
          <p:nvPr/>
        </p:nvCxnSpPr>
        <p:spPr>
          <a:xfrm>
            <a:off x="2771800" y="5229200"/>
            <a:ext cx="553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>
            <a:stCxn id="1038" idx="2"/>
          </p:cNvCxnSpPr>
          <p:nvPr/>
        </p:nvCxnSpPr>
        <p:spPr>
          <a:xfrm flipH="1">
            <a:off x="4139952" y="3876675"/>
            <a:ext cx="12948" cy="1712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recto"/>
          <p:cNvCxnSpPr/>
          <p:nvPr/>
        </p:nvCxnSpPr>
        <p:spPr>
          <a:xfrm>
            <a:off x="5796136" y="5229200"/>
            <a:ext cx="553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Conector recto"/>
          <p:cNvCxnSpPr>
            <a:stCxn id="1026" idx="2"/>
          </p:cNvCxnSpPr>
          <p:nvPr/>
        </p:nvCxnSpPr>
        <p:spPr>
          <a:xfrm>
            <a:off x="4644008" y="1286421"/>
            <a:ext cx="0" cy="2070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16832"/>
            <a:ext cx="2448271" cy="3528392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916832"/>
            <a:ext cx="2448272" cy="3528392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916832"/>
            <a:ext cx="2304256" cy="3528392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sz="3600" dirty="0" smtClean="0">
                <a:latin typeface="Algerian" panose="04020705040A02060702" pitchFamily="82" charset="0"/>
              </a:rPr>
              <a:t>Se integra:</a:t>
            </a:r>
            <a:br>
              <a:rPr lang="es-MX" sz="3600" dirty="0" smtClean="0">
                <a:latin typeface="Algerian" panose="04020705040A02060702" pitchFamily="82" charset="0"/>
              </a:rPr>
            </a:br>
            <a:r>
              <a:rPr lang="es-MX" sz="3600" dirty="0" smtClean="0">
                <a:latin typeface="Algerian" panose="04020705040A02060702" pitchFamily="82" charset="0"/>
              </a:rPr>
              <a:t>PRESIDENTE   SECRETARIO      VOCAL</a:t>
            </a:r>
            <a:br>
              <a:rPr lang="es-MX" sz="3600" dirty="0" smtClean="0">
                <a:latin typeface="Algerian" panose="04020705040A02060702" pitchFamily="82" charset="0"/>
              </a:rPr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sz="1400" dirty="0" smtClean="0"/>
              <a:t>.        M.E. CARLOS G. MEZA AVILEZ                          MANUEL BASTARRACHEA AYORA                PROFRA. MARIA A. SUAREZ IRIGOYEN</a:t>
            </a:r>
            <a:r>
              <a:rPr lang="es-MX" sz="1400" dirty="0"/>
              <a:t/>
            </a:r>
            <a:br>
              <a:rPr lang="es-MX" sz="1400" dirty="0"/>
            </a:br>
            <a:r>
              <a:rPr lang="es-MX" sz="1400" dirty="0" smtClean="0"/>
              <a:t/>
            </a:r>
            <a:br>
              <a:rPr lang="es-MX" sz="1400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85788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FUNCIONES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>
                <a:latin typeface="Algerian" panose="04020705040A02060702" pitchFamily="82" charset="0"/>
              </a:rPr>
              <a:t>ARTICULO 38.- SON OBLIGACIONES DE LA COMISION DE HONOR Y JUSTICIA:</a:t>
            </a:r>
          </a:p>
          <a:p>
            <a:pPr marL="0" indent="0">
              <a:buNone/>
            </a:pPr>
            <a:endParaRPr lang="es-MX" dirty="0">
              <a:latin typeface="Algerian" panose="04020705040A02060702" pitchFamily="82" charset="0"/>
            </a:endParaRPr>
          </a:p>
          <a:p>
            <a:pPr marL="0" indent="0" algn="just">
              <a:buNone/>
            </a:pPr>
            <a:r>
              <a:rPr lang="es-MX" dirty="0" smtClean="0">
                <a:latin typeface="Algerian" panose="04020705040A02060702" pitchFamily="82" charset="0"/>
              </a:rPr>
              <a:t>	CONOCER Y DICTAMINAR SOBRE LAS ACUSACIONES QUE SE LE PRESENTEN EN CONTRA DE LOS SOCIOS DEL SINDICATO SIGUIENDO EL PROCEDIMIENTO ESTABLECIDO EN LOS ESTATUTOS.</a:t>
            </a:r>
            <a:endParaRPr lang="es-MX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8490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915816" y="3485863"/>
            <a:ext cx="2520280" cy="10081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COMISION</a:t>
            </a:r>
          </a:p>
          <a:p>
            <a:pPr algn="ctr"/>
            <a:r>
              <a:rPr lang="es-MX" dirty="0" smtClean="0"/>
              <a:t> DE HONOR Y JUSTICIA</a:t>
            </a:r>
            <a:endParaRPr lang="es-MX" dirty="0"/>
          </a:p>
        </p:txBody>
      </p:sp>
      <p:sp>
        <p:nvSpPr>
          <p:cNvPr id="7" name="6 Rectángulo redondeado"/>
          <p:cNvSpPr/>
          <p:nvPr/>
        </p:nvSpPr>
        <p:spPr>
          <a:xfrm>
            <a:off x="395536" y="2492896"/>
            <a:ext cx="2232248" cy="11106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SECRETARIA , SECCION  O COMISION  DEL  COMITÉ EJECUTIVO</a:t>
            </a:r>
            <a:endParaRPr lang="es-MX" dirty="0"/>
          </a:p>
        </p:txBody>
      </p:sp>
      <p:sp>
        <p:nvSpPr>
          <p:cNvPr id="8" name="7 Rectángulo redondeado"/>
          <p:cNvSpPr/>
          <p:nvPr/>
        </p:nvSpPr>
        <p:spPr>
          <a:xfrm>
            <a:off x="5734822" y="2492896"/>
            <a:ext cx="2232248" cy="11106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DELEGADOS  DE SECCIONES O RUTAS</a:t>
            </a:r>
          </a:p>
          <a:p>
            <a:pPr algn="ctr"/>
            <a:r>
              <a:rPr lang="es-MX" dirty="0" smtClean="0"/>
              <a:t>DEL F.U.T.V.</a:t>
            </a:r>
          </a:p>
        </p:txBody>
      </p:sp>
      <p:sp>
        <p:nvSpPr>
          <p:cNvPr id="9" name="8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es-MX" sz="3100" dirty="0" smtClean="0"/>
              <a:t>ESTAS ACUSACIONES y/o SANCIONES  LLEGAN DE</a:t>
            </a:r>
            <a:r>
              <a:rPr lang="es-MX" sz="3600" dirty="0" smtClean="0"/>
              <a:t>: </a:t>
            </a:r>
            <a:endParaRPr lang="es-MX" sz="3600" dirty="0"/>
          </a:p>
        </p:txBody>
      </p:sp>
      <p:sp>
        <p:nvSpPr>
          <p:cNvPr id="2" name="1 Rectángulo redondeado"/>
          <p:cNvSpPr/>
          <p:nvPr/>
        </p:nvSpPr>
        <p:spPr>
          <a:xfrm>
            <a:off x="2566470" y="1301284"/>
            <a:ext cx="316835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/>
              <a:t>SECRETARIO</a:t>
            </a:r>
            <a:r>
              <a:rPr lang="es-MX" dirty="0" smtClean="0"/>
              <a:t> GENERAL</a:t>
            </a:r>
            <a:endParaRPr lang="es-MX" dirty="0"/>
          </a:p>
        </p:txBody>
      </p:sp>
      <p:sp>
        <p:nvSpPr>
          <p:cNvPr id="3" name="2 Rectángulo redondeado"/>
          <p:cNvSpPr/>
          <p:nvPr/>
        </p:nvSpPr>
        <p:spPr>
          <a:xfrm>
            <a:off x="3746581" y="5373216"/>
            <a:ext cx="99741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SOCIO</a:t>
            </a:r>
          </a:p>
        </p:txBody>
      </p:sp>
      <p:sp>
        <p:nvSpPr>
          <p:cNvPr id="12" name="11 Flecha doblada"/>
          <p:cNvSpPr/>
          <p:nvPr/>
        </p:nvSpPr>
        <p:spPr>
          <a:xfrm flipV="1">
            <a:off x="1928603" y="3690759"/>
            <a:ext cx="843197" cy="39820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4" name="13 Flecha doblada"/>
          <p:cNvSpPr/>
          <p:nvPr/>
        </p:nvSpPr>
        <p:spPr>
          <a:xfrm rot="10800000">
            <a:off x="5580112" y="3690759"/>
            <a:ext cx="843197" cy="41835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5" name="14 Flecha abajo"/>
          <p:cNvSpPr/>
          <p:nvPr/>
        </p:nvSpPr>
        <p:spPr>
          <a:xfrm>
            <a:off x="4067944" y="2348880"/>
            <a:ext cx="354693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Flecha arriba"/>
          <p:cNvSpPr/>
          <p:nvPr/>
        </p:nvSpPr>
        <p:spPr>
          <a:xfrm>
            <a:off x="4245290" y="4617132"/>
            <a:ext cx="162594" cy="68407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0328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400" dirty="0" smtClean="0"/>
              <a:t>ASI LA COMISION ANALIZA EN BASE A LOS ESTATUTOS Y:</a:t>
            </a:r>
            <a:endParaRPr lang="es-MX" sz="3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MX" dirty="0" smtClean="0"/>
              <a:t>AVALA LA SANCION IMPUESTA AL SOCIO. EXPLICANDO LA RAZON DE LA SANCION.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s-MX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dirty="0" smtClean="0"/>
              <a:t>EN CASO DE QUE LA SANCION INCURRA EN ALGUNA VIOLACION AL DERECHO DEL SOCIO SE RECOMENDARA MODIFICAR LA </a:t>
            </a:r>
            <a:r>
              <a:rPr lang="es-MX" smtClean="0"/>
              <a:t>SANCION</a:t>
            </a:r>
            <a:r>
              <a:rPr lang="es-MX" smtClean="0"/>
              <a:t>.</a:t>
            </a:r>
          </a:p>
          <a:p>
            <a:pPr marL="0" indent="0" algn="just">
              <a:buNone/>
            </a:pPr>
            <a:endParaRPr lang="es-MX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dirty="0" smtClean="0"/>
              <a:t>ES IMPORTANTE RECALCAR LA IMPORTANCIA DE LA VICULACION CON LAS DIFERENTES SECRETARIAS PARA ESTAR ACORDE.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193547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3600" dirty="0" smtClean="0"/>
              <a:t>LA COMISION DE HONOR Y JUSTICIA ACTUA: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MX" dirty="0" smtClean="0"/>
              <a:t>EN BASE A ENCOMIENDAS, QUEJAS O PETICIONES ACERCA DE ACCIONES DE LOS SOCIOS, TIENE LA FACULTAD DE ANALIZAR, EMITIR DICTAMENES Y RECOMENDAR LAS SANCIONES A LOS HECHOS ANALIZADOS.</a:t>
            </a:r>
          </a:p>
          <a:p>
            <a:endParaRPr lang="es-MX" dirty="0" smtClean="0"/>
          </a:p>
          <a:p>
            <a:pPr algn="just"/>
            <a:r>
              <a:rPr lang="es-MX" dirty="0" smtClean="0"/>
              <a:t>LOS DICTAMENES A FALTAS GRAVES CONSIDERADAS EN LOS ESTATUTOS, QUE CONTEMPLAN LA EXPULSION DEL SOCIO, SE PRESENTAN A LA ASAMBLEA PARA IMPONER LA SANCION CORRESPONDIENTE.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83884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	ES </a:t>
            </a:r>
            <a:r>
              <a:rPr lang="es-MX" dirty="0" smtClean="0"/>
              <a:t>IMPORTANTE ENFATIZAR QUE LOS DICTAMENES EMITIDOS POR LA COMISION DE HONOR Y JUSTICIA TIENEN EL SUSTENTO LEGAL BRINDADO POR LOS ASESORES JURIDICOS DE LA ORGANIZACIÓN.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7126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1302</TotalTime>
  <Words>344</Words>
  <Application>Microsoft Office PowerPoint</Application>
  <PresentationFormat>Presentación en pantalla (4:3)</PresentationFormat>
  <Paragraphs>72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Comité   de honor y justicia</vt:lpstr>
      <vt:lpstr>Presentación de PowerPoint</vt:lpstr>
      <vt:lpstr>           Se integra: PRESIDENTE   SECRETARIO      VOCAL         .        M.E. CARLOS G. MEZA AVILEZ                          MANUEL BASTARRACHEA AYORA                PROFRA. MARIA A. SUAREZ IRIGOYEN   </vt:lpstr>
      <vt:lpstr>FUNCIONES</vt:lpstr>
      <vt:lpstr>ESTAS ACUSACIONES y/o SANCIONES  LLEGAN DE: </vt:lpstr>
      <vt:lpstr>ASI LA COMISION ANALIZA EN BASE A LOS ESTATUTOS Y:</vt:lpstr>
      <vt:lpstr>LA COMISION DE HONOR Y JUSTICIA ACTUA:</vt:lpstr>
      <vt:lpstr>Presentación de PowerPoint</vt:lpstr>
      <vt:lpstr>EN BASE A LO OBSERVADO EN LAS DIFERENTES VIAS DE COMUNICACIÓN CON LOS SOCIOS LA COMISION DE HONOR Y JUSTICIA HA DETERMINADO:</vt:lpstr>
      <vt:lpstr>GRACIAS POR SU ATENCION.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116</cp:revision>
  <dcterms:created xsi:type="dcterms:W3CDTF">2016-09-05T16:36:57Z</dcterms:created>
  <dcterms:modified xsi:type="dcterms:W3CDTF">2019-09-24T19:06:24Z</dcterms:modified>
</cp:coreProperties>
</file>